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17"/>
  </p:normalViewPr>
  <p:slideViewPr>
    <p:cSldViewPr>
      <p:cViewPr varScale="1">
        <p:scale>
          <a:sx n="88" d="100"/>
          <a:sy n="88" d="100"/>
        </p:scale>
        <p:origin x="178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04980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small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685800" y="1524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Colonial Society in the 18</a:t>
            </a:r>
            <a:r>
              <a:rPr lang="en-US" sz="44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Century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subTitle" idx="1"/>
          </p:nvPr>
        </p:nvSpPr>
        <p:spPr>
          <a:xfrm>
            <a:off x="1371600" y="1676400"/>
            <a:ext cx="64007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n-US"/>
              <a:t>Chapter 4 &amp; 5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457200" y="3352800"/>
            <a:ext cx="8305799" cy="2031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 Can discuss the following essential topics:</a:t>
            </a:r>
          </a:p>
          <a:p>
            <a:pPr marL="3429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-US" sz="1800"/>
              <a:t>From servitude to slavery in the Chesapeake region</a:t>
            </a:r>
          </a:p>
          <a:p>
            <a:pPr marL="3429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-US" sz="1800"/>
              <a:t>Resistance to colonial authority: Bacon’s Rebellion, Glorious Revolution, and the Pueblo Revolt</a:t>
            </a:r>
          </a:p>
          <a:p>
            <a:pPr marL="3429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-US" sz="1800"/>
              <a:t>Religious diversity in the American colonies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AutoNum type="arabicPeriod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Enlightenment and the Great Awakening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AutoNum type="arabicPeriod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Religious diversity in the American colonies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AutoNum type="arabicPeriod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Transatlantic trade and growth of seaports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AutoNum type="arabicPeriod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18</a:t>
            </a:r>
            <a:r>
              <a:rPr lang="en-US" sz="1800" b="0" i="0" u="none" strike="noStrike" cap="none" baseline="30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century back country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AutoNum type="arabicPeriod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Population growth and immigration</a:t>
            </a: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Slavery and Racism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mid 1600’s slavery became a racial institution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early 1600’s, the differences between slaves and servants were unclear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1662, “slave codes” were adopted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Made blacks (and their children) property (chattels) for life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Became a crime to teach a slave to read or write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Conversion to Christianity did not matter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 South Slavery v. Chesapeake Slavery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44958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 South Slavery</a:t>
            </a: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Rice &amp; Indigo</a:t>
            </a:r>
          </a:p>
          <a:p>
            <a:pPr marL="1143000" marR="0" lvl="2" indent="-228600" algn="l" rtl="0">
              <a:spcBef>
                <a:spcPts val="40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Physically demanding</a:t>
            </a: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Slaves worked </a:t>
            </a:r>
            <a:r>
              <a:rPr lang="en-US"/>
              <a:t>to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death</a:t>
            </a: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slave families</a:t>
            </a:r>
          </a:p>
          <a:p>
            <a:pPr marL="1143000" marR="0" lvl="2" indent="-228600" algn="l" rtl="0">
              <a:spcBef>
                <a:spcPts val="40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Slave population increased only through fresh imports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4958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Chesapeake Slavery</a:t>
            </a: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Tobacco </a:t>
            </a:r>
          </a:p>
          <a:p>
            <a:pPr marL="1143000" marR="0" lvl="2" indent="-228600" algn="l" rtl="0">
              <a:spcBef>
                <a:spcPts val="40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 physically demanding</a:t>
            </a: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Slave families</a:t>
            </a:r>
          </a:p>
          <a:p>
            <a:pPr marL="1143000" marR="0" lvl="2" indent="-228600" algn="l" rtl="0">
              <a:spcBef>
                <a:spcPts val="40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Slave population </a:t>
            </a:r>
            <a:r>
              <a:rPr lang="en-US"/>
              <a:t>increased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naturally</a:t>
            </a:r>
          </a:p>
        </p:txBody>
      </p:sp>
      <p:pic>
        <p:nvPicPr>
          <p:cNvPr id="149" name="Shape 14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191000" y="4072464"/>
            <a:ext cx="3581400" cy="2785532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-30479" y="0"/>
            <a:ext cx="47244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Southern Society</a:t>
            </a:r>
          </a:p>
        </p:txBody>
      </p:sp>
      <p:grpSp>
        <p:nvGrpSpPr>
          <p:cNvPr id="155" name="Shape 155"/>
          <p:cNvGrpSpPr/>
          <p:nvPr/>
        </p:nvGrpSpPr>
        <p:grpSpPr>
          <a:xfrm>
            <a:off x="415639" y="838200"/>
            <a:ext cx="7398299" cy="4526100"/>
            <a:chOff x="415639" y="0"/>
            <a:chExt cx="7398299" cy="4526100"/>
          </a:xfrm>
        </p:grpSpPr>
        <p:sp>
          <p:nvSpPr>
            <p:cNvPr id="156" name="Shape 156"/>
            <p:cNvSpPr/>
            <p:nvPr/>
          </p:nvSpPr>
          <p:spPr>
            <a:xfrm>
              <a:off x="415639" y="0"/>
              <a:ext cx="7398299" cy="45261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4114800" y="453037"/>
              <a:ext cx="2941799" cy="643499"/>
            </a:xfrm>
            <a:prstGeom prst="roundRect">
              <a:avLst>
                <a:gd name="adj" fmla="val 16667"/>
              </a:avLst>
            </a:prstGeom>
            <a:solidFill>
              <a:schemeClr val="lt1">
                <a:alpha val="89800"/>
              </a:schemeClr>
            </a:solidFill>
            <a:ln w="254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5250" tIns="95250" rIns="95250" bIns="952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875"/>
                </a:spcAft>
                <a:buSzPct val="25000"/>
                <a:buNone/>
              </a:pPr>
              <a:r>
                <a:rPr lang="en-US" sz="25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Elite White Planters</a:t>
              </a:r>
            </a:p>
          </p:txBody>
        </p:sp>
        <p:sp>
          <p:nvSpPr>
            <p:cNvPr id="158" name="Shape 158"/>
            <p:cNvSpPr/>
            <p:nvPr/>
          </p:nvSpPr>
          <p:spPr>
            <a:xfrm>
              <a:off x="4114800" y="1177015"/>
              <a:ext cx="2941799" cy="643499"/>
            </a:xfrm>
            <a:prstGeom prst="roundRect">
              <a:avLst>
                <a:gd name="adj" fmla="val 16667"/>
              </a:avLst>
            </a:prstGeom>
            <a:solidFill>
              <a:schemeClr val="lt1">
                <a:alpha val="89800"/>
              </a:schemeClr>
            </a:solidFill>
            <a:ln w="254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5250" tIns="95250" rIns="95250" bIns="952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875"/>
                </a:spcAft>
                <a:buSzPct val="25000"/>
                <a:buNone/>
              </a:pPr>
              <a:r>
                <a:rPr lang="en-US" sz="25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White Farmers</a:t>
              </a:r>
            </a:p>
          </p:txBody>
        </p:sp>
        <p:sp>
          <p:nvSpPr>
            <p:cNvPr id="159" name="Shape 159"/>
            <p:cNvSpPr/>
            <p:nvPr/>
          </p:nvSpPr>
          <p:spPr>
            <a:xfrm>
              <a:off x="4114800" y="1900991"/>
              <a:ext cx="2941799" cy="643499"/>
            </a:xfrm>
            <a:prstGeom prst="roundRect">
              <a:avLst>
                <a:gd name="adj" fmla="val 16667"/>
              </a:avLst>
            </a:prstGeom>
            <a:solidFill>
              <a:schemeClr val="lt1">
                <a:alpha val="89800"/>
              </a:schemeClr>
            </a:solidFill>
            <a:ln w="254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5250" tIns="95250" rIns="95250" bIns="952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875"/>
                </a:spcAft>
                <a:buSzPct val="25000"/>
                <a:buNone/>
              </a:pPr>
              <a:r>
                <a:rPr lang="en-US" sz="25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Landless Whites</a:t>
              </a:r>
            </a:p>
          </p:txBody>
        </p:sp>
        <p:sp>
          <p:nvSpPr>
            <p:cNvPr id="160" name="Shape 160"/>
            <p:cNvSpPr/>
            <p:nvPr/>
          </p:nvSpPr>
          <p:spPr>
            <a:xfrm>
              <a:off x="4114800" y="2624969"/>
              <a:ext cx="2941799" cy="643499"/>
            </a:xfrm>
            <a:prstGeom prst="roundRect">
              <a:avLst>
                <a:gd name="adj" fmla="val 16667"/>
              </a:avLst>
            </a:prstGeom>
            <a:solidFill>
              <a:schemeClr val="lt1">
                <a:alpha val="89800"/>
              </a:schemeClr>
            </a:solidFill>
            <a:ln w="254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5250" tIns="95250" rIns="95250" bIns="952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875"/>
                </a:spcAft>
                <a:buSzPct val="25000"/>
                <a:buNone/>
              </a:pPr>
              <a:r>
                <a:rPr lang="en-US" sz="25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Indentured Servants</a:t>
              </a:r>
            </a:p>
          </p:txBody>
        </p:sp>
        <p:sp>
          <p:nvSpPr>
            <p:cNvPr id="161" name="Shape 161"/>
            <p:cNvSpPr/>
            <p:nvPr/>
          </p:nvSpPr>
          <p:spPr>
            <a:xfrm>
              <a:off x="4114800" y="3348946"/>
              <a:ext cx="2941799" cy="643499"/>
            </a:xfrm>
            <a:prstGeom prst="roundRect">
              <a:avLst>
                <a:gd name="adj" fmla="val 16667"/>
              </a:avLst>
            </a:prstGeom>
            <a:solidFill>
              <a:schemeClr val="lt1">
                <a:alpha val="89800"/>
              </a:schemeClr>
            </a:solidFill>
            <a:ln w="25400" cap="flat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5250" tIns="95250" rIns="95250" bIns="952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875"/>
                </a:spcAft>
                <a:buSzPct val="25000"/>
                <a:buNone/>
              </a:pPr>
              <a:r>
                <a:rPr lang="en-US" sz="2500" b="0" i="0" u="none" strike="noStrike" cap="none" baseline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Slaves</a:t>
              </a:r>
            </a:p>
          </p:txBody>
        </p:sp>
      </p:grpSp>
      <p:sp>
        <p:nvSpPr>
          <p:cNvPr id="162" name="Shape 162"/>
          <p:cNvSpPr txBox="1"/>
          <p:nvPr/>
        </p:nvSpPr>
        <p:spPr>
          <a:xfrm>
            <a:off x="3048000" y="5876330"/>
            <a:ext cx="2209799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Slaves were the lowest with no hope of freedom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-31595" y="3715432"/>
            <a:ext cx="35052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 though there numbers were declining by the late 1600’s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1859" y="2438399"/>
            <a:ext cx="3200399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Usually former indentured servants.  Worked on farms or trades for low wages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5715000" y="5791200"/>
            <a:ext cx="3200399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farmers who owned small land and may have had a slave or two.  Lived a poor lifestyle.</a:t>
            </a:r>
          </a:p>
        </p:txBody>
      </p:sp>
      <p:cxnSp>
        <p:nvCxnSpPr>
          <p:cNvPr id="166" name="Shape 166"/>
          <p:cNvCxnSpPr/>
          <p:nvPr/>
        </p:nvCxnSpPr>
        <p:spPr>
          <a:xfrm flipH="1">
            <a:off x="4495800" y="4953000"/>
            <a:ext cx="533399" cy="9233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7" name="Shape 167"/>
          <p:cNvCxnSpPr/>
          <p:nvPr/>
        </p:nvCxnSpPr>
        <p:spPr>
          <a:xfrm rot="10800000" flipH="1">
            <a:off x="6057900" y="3467099"/>
            <a:ext cx="3200399" cy="11430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8" name="Shape 168"/>
          <p:cNvCxnSpPr/>
          <p:nvPr/>
        </p:nvCxnSpPr>
        <p:spPr>
          <a:xfrm rot="10800000">
            <a:off x="3048000" y="2743164"/>
            <a:ext cx="990599" cy="156899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9" name="Shape 169"/>
          <p:cNvCxnSpPr/>
          <p:nvPr/>
        </p:nvCxnSpPr>
        <p:spPr>
          <a:xfrm rot="10800000">
            <a:off x="3276599" y="4038598"/>
            <a:ext cx="762000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70" name="Shape 170"/>
          <p:cNvSpPr txBox="1"/>
          <p:nvPr/>
        </p:nvSpPr>
        <p:spPr>
          <a:xfrm>
            <a:off x="5867400" y="0"/>
            <a:ext cx="3276600" cy="92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Owned huge plantations and slaves.  Dominated social and political life.  Very wealthy.</a:t>
            </a:r>
          </a:p>
        </p:txBody>
      </p:sp>
      <p:cxnSp>
        <p:nvCxnSpPr>
          <p:cNvPr id="171" name="Shape 171"/>
          <p:cNvCxnSpPr/>
          <p:nvPr/>
        </p:nvCxnSpPr>
        <p:spPr>
          <a:xfrm rot="-5400000">
            <a:off x="6972299" y="1181099"/>
            <a:ext cx="457200" cy="2286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72" name="Shape 172"/>
          <p:cNvSpPr txBox="1"/>
          <p:nvPr/>
        </p:nvSpPr>
        <p:spPr>
          <a:xfrm>
            <a:off x="1859" y="785335"/>
            <a:ext cx="3048000" cy="147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Char char="●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Plantation Life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Char char="●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 revolved around plantation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Char char="●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Few Southern cities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Char char="●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Very few roads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5559000" cy="66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England Basics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0" y="762000"/>
            <a:ext cx="56388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Climate less deadly than south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Cooler weather and clean water = less disease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more years of life expectancy compared to England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Puritans tended to migrate as families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Families had many children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Women typically bore children every 2 years until menopause</a:t>
            </a:r>
          </a:p>
          <a:p>
            <a:pPr marL="1600200" marR="0" lvl="3" indent="-228600" algn="l" rtl="0">
              <a:lnSpc>
                <a:spcPct val="90000"/>
              </a:lnSpc>
              <a:spcBef>
                <a:spcPts val="32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Women came to fear pregnancy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Strong family structure produced healthy adults and strong social structure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Led to a strong/peaceful society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premarital </a:t>
            </a:r>
            <a:r>
              <a:rPr lang="en-US" sz="2000"/>
              <a:t>birth rate</a:t>
            </a:r>
          </a:p>
        </p:txBody>
      </p:sp>
      <p:pic>
        <p:nvPicPr>
          <p:cNvPr id="179" name="Shape 17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638800" y="2057676"/>
            <a:ext cx="3505200" cy="4626152"/>
          </a:xfrm>
          <a:prstGeom prst="rect">
            <a:avLst/>
          </a:prstGeom>
        </p:spPr>
      </p:pic>
      <p:pic>
        <p:nvPicPr>
          <p:cNvPr id="180" name="Shape 18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6624267" y="0"/>
            <a:ext cx="2519732" cy="2209800"/>
          </a:xfrm>
          <a:prstGeom prst="rect">
            <a:avLst/>
          </a:prstGeom>
        </p:spPr>
      </p:pic>
      <p:sp>
        <p:nvSpPr>
          <p:cNvPr id="181" name="Shape 181"/>
          <p:cNvSpPr txBox="1"/>
          <p:nvPr/>
        </p:nvSpPr>
        <p:spPr>
          <a:xfrm>
            <a:off x="6931632" y="15239"/>
            <a:ext cx="1904999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England Population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on the New England Family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Integrity of Marriage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Divorce was rare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Adultery or abandonment</a:t>
            </a:r>
          </a:p>
          <a:p>
            <a:pPr marL="1600200" marR="0" lvl="3" indent="-228600" algn="l" rtl="0">
              <a:spcBef>
                <a:spcPts val="40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Adulterers were publicly whipped and forced to wear a capital letter “A” on their clothing for the rest of their lives</a:t>
            </a:r>
          </a:p>
        </p:txBody>
      </p:sp>
      <p:pic>
        <p:nvPicPr>
          <p:cNvPr id="188" name="Shape 18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971800" y="3810000"/>
            <a:ext cx="2971799" cy="29717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England Women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70370"/>
              <a:buFont typeface="Aria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Southern women’s rights were more advanced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0833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 died at young ages often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69047"/>
              <a:buFont typeface="Arial"/>
              <a:buChar char="●"/>
            </a:pPr>
            <a:r>
              <a:rPr lang="en-US" sz="20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Women inherited the property and thus had more rights and power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70370"/>
              <a:buFont typeface="Aria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England views on women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0833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England women gave up property rights upon marriage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0833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Women were morally weaker (Bible)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0833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Could not vote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0833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Obey the husband (laws were in place against abusive husbands)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0833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women worked as midwives, but most were housewives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56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 in the New England Towns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0" y="914400"/>
            <a:ext cx="9144000" cy="5211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76000"/>
              <a:buFont typeface="Arial"/>
              <a:buChar char="●"/>
            </a:pPr>
            <a:r>
              <a:rPr lang="en-US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Tight-knit societies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7272"/>
              <a:buFont typeface="Arial"/>
              <a:buChar char="●"/>
            </a:pPr>
            <a:r>
              <a:rPr lang="en-US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Puritans were encouraged to all watch out for the moral health of all others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76000"/>
              <a:buFont typeface="Arial"/>
              <a:buChar char="●"/>
            </a:pPr>
            <a:r>
              <a:rPr lang="en-US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Expansion of settlement was orderly in New England compared to the Chesapeake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7272"/>
              <a:buFont typeface="Arial"/>
              <a:buChar char="●"/>
            </a:pPr>
            <a:r>
              <a:rPr lang="en-US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towns had to be legally chartered by colonial authorities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7272"/>
              <a:buFont typeface="Arial"/>
              <a:buChar char="●"/>
            </a:pPr>
            <a:r>
              <a:rPr lang="en-US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Distribution of land and town planning was done by the town fathers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7272"/>
              <a:buFont typeface="Arial"/>
              <a:buChar char="●"/>
            </a:pPr>
            <a:r>
              <a:rPr lang="en-US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Towns were set up similar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76315"/>
              <a:buFont typeface="Arial"/>
              <a:buChar char="●"/>
            </a:pPr>
            <a:r>
              <a:rPr lang="en-US" sz="18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Church and the Town hall were surrounded by houses and there was also a village green where the militia would train</a:t>
            </a:r>
          </a:p>
          <a:p>
            <a:pPr marL="1600200" marR="0" lvl="3" indent="-228600" algn="l" rtl="0">
              <a:spcBef>
                <a:spcPts val="40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-US" sz="15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Town hall meetings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76315"/>
              <a:buFont typeface="Arial"/>
              <a:buChar char="●"/>
            </a:pPr>
            <a:r>
              <a:rPr lang="en-US" sz="18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family had several pieces of land</a:t>
            </a:r>
          </a:p>
          <a:p>
            <a:pPr marL="1600200" marR="0" lvl="3" indent="-228600" algn="l" rtl="0">
              <a:spcBef>
                <a:spcPts val="40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-US" sz="15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Woodlot, land for crops, and pasture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7272"/>
              <a:buFont typeface="Arial"/>
              <a:buChar char="●"/>
            </a:pPr>
            <a:r>
              <a:rPr lang="en-US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Towns with more than 50 families were required to provide elementary education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76315"/>
              <a:buFont typeface="Arial"/>
              <a:buChar char="●"/>
            </a:pPr>
            <a:r>
              <a:rPr lang="en-US" sz="18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50% of adults were literate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76315"/>
              <a:buFont typeface="Arial"/>
              <a:buChar char="●"/>
            </a:pPr>
            <a:r>
              <a:rPr lang="en-US" sz="18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Harvard College established in 1636 to train local boys for the ministry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Half-Way Covenant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Half-Way Covenant: religious zeal among 2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generation Puritans began to wane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covenant allowed 2</a:t>
            </a:r>
            <a:r>
              <a:rPr lang="en-US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generation Puritans to join the church as partial members, but not full members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Baptism, but no Communion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Religious purity is sacrificed for more participation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Jeremiads, or strong calls to repentance were attempted to get Puritans to become more faithful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792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Salem Witch Trials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-88775" y="586525"/>
            <a:ext cx="9144000" cy="3581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82608"/>
              <a:buFont typeface="Arial"/>
              <a:buChar char="●"/>
            </a:pPr>
            <a:r>
              <a:rPr lang="en-US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Began in 1692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Witch hunt ended with 20 women being executed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85294"/>
              <a:buFont typeface="Arial"/>
              <a:buChar char="●"/>
            </a:pPr>
            <a:r>
              <a:rPr lang="en-US" sz="1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 hanged, 1 pressed, and 2 dogs were also hanged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82608"/>
              <a:buFont typeface="Arial"/>
              <a:buChar char="●"/>
            </a:pPr>
            <a:r>
              <a:rPr lang="en-US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Causes of the Salem Trials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Superstitions of the time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Reflected the widening social stratification of New England and the fear of Puritanism being corrupted by commercialism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85294"/>
              <a:buFont typeface="Arial"/>
              <a:buChar char="●"/>
            </a:pPr>
            <a:r>
              <a:rPr lang="en-US" sz="1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accused came from families associated with Salem’s growing market economy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85294"/>
              <a:buFont typeface="Arial"/>
              <a:buChar char="●"/>
            </a:pPr>
            <a:r>
              <a:rPr lang="en-US" sz="1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accusers came from farming families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82608"/>
              <a:buFont typeface="Arial"/>
              <a:buChar char="●"/>
            </a:pPr>
            <a:r>
              <a:rPr lang="en-US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Ends in 1693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Families of the executed were given reparations and their convictions were annulled</a:t>
            </a:r>
          </a:p>
        </p:txBody>
      </p:sp>
      <p:pic>
        <p:nvPicPr>
          <p:cNvPr id="213" name="Shape 21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590800" y="4072357"/>
            <a:ext cx="4008120" cy="278564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England Way of Life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3276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82608"/>
              <a:buFont typeface="Arial"/>
              <a:buChar char="●"/>
            </a:pPr>
            <a:r>
              <a:rPr lang="en-US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Difficult farming led to back-breaking work led to a strong character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82608"/>
              <a:buFont typeface="Arial"/>
              <a:buChar char="●"/>
            </a:pPr>
            <a:r>
              <a:rPr lang="en-US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 ethnically diverse than any of the other colonies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82608"/>
              <a:buFont typeface="Arial"/>
              <a:buChar char="●"/>
            </a:pPr>
            <a:r>
              <a:rPr lang="en-US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cash crops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Little reason for slavery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82608"/>
              <a:buFont typeface="Arial"/>
              <a:buChar char="●"/>
            </a:pPr>
            <a:r>
              <a:rPr lang="en-US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Contrasting view of land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Indians saw the right to use the land, but not own it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English condemned Indians for wasting land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85294"/>
              <a:buFont typeface="Arial"/>
              <a:buChar char="●"/>
            </a:pPr>
            <a:r>
              <a:rPr lang="en-US" sz="1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Believed it was duty to improve the land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82608"/>
              <a:buFont typeface="Arial"/>
              <a:buChar char="●"/>
            </a:pPr>
            <a:r>
              <a:rPr lang="en-US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Rich cod stock in the ocean made many New Englanders fisherman, shipbuilders, and merchants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0" y="0"/>
            <a:ext cx="6858000" cy="792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Unhealthy Chesapeake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0" y="1066800"/>
            <a:ext cx="9144000" cy="396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82608"/>
              <a:buFont typeface="Arial"/>
              <a:buChar char="●"/>
            </a:pPr>
            <a:r>
              <a:rPr lang="en-US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Diseases ravaged the people in the Chesapeake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Malaria, Dysentery, Typhoid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82608"/>
              <a:buFont typeface="Arial"/>
              <a:buChar char="●"/>
            </a:pPr>
            <a:r>
              <a:rPr lang="en-US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Life Expectancy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50% of the people born did not live to their 20</a:t>
            </a:r>
            <a:r>
              <a:rPr lang="en-US" sz="195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b-day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82608"/>
              <a:buFont typeface="Arial"/>
              <a:buChar char="●"/>
            </a:pPr>
            <a:r>
              <a:rPr lang="en-US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Slow growth was the result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Growth was only achieved by immigration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85294"/>
              <a:buFont typeface="Arial"/>
              <a:buChar char="●"/>
            </a:pPr>
            <a:r>
              <a:rPr lang="en-US" sz="1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immigrants died shortly after arrival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85294"/>
              <a:buFont typeface="Arial"/>
              <a:buChar char="●"/>
            </a:pPr>
            <a:r>
              <a:rPr lang="en-US" sz="1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Mainly dudes…. Men outnumbered women 6 to 1 in 1650 and 3 to 2 by 1700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82608"/>
              <a:buFont typeface="Arial"/>
              <a:buChar char="●"/>
            </a:pPr>
            <a:r>
              <a:rPr lang="en-US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Very few families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marriages ended with a death of a spouse within 7 years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Few children reached adulthood with both parents; almost none knew a grandparent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33% of brides were pregnant when married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934200" y="-10725"/>
            <a:ext cx="2209800" cy="32873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Importance of New England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Englanders spread throughout America and influenced others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Yankee ingenuity came to be part of the entire nation known for its can-do-attitude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idealism inspired later reformers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City on top of the hill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-20319" y="152400"/>
            <a:ext cx="5943599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Characteristics of 18</a:t>
            </a:r>
            <a:r>
              <a:rPr lang="en-US" sz="3400" b="1" i="0" u="sng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Century British Colonial America (BCA)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25400" y="1371600"/>
            <a:ext cx="5461000" cy="198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580"/>
              </a:spcBef>
              <a:buClr>
                <a:schemeClr val="dk1"/>
              </a:buClr>
              <a:buSzPct val="109375"/>
              <a:buFont typeface="Arial"/>
              <a:buChar char="●"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Enormous population growth—common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6250"/>
              <a:buFont typeface="Arial"/>
              <a:buChar char="●"/>
            </a:pPr>
            <a:r>
              <a:rPr lang="en-US" sz="15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Demographic changes result in a shift in the balance of power between BNA and England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6250"/>
              <a:buFont typeface="Arial"/>
              <a:buChar char="●"/>
            </a:pPr>
            <a:r>
              <a:rPr lang="en-US" sz="15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1700=less than 300,000; 1775 2.5 million (20% black)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6250"/>
              <a:buFont typeface="Arial"/>
              <a:buChar char="●"/>
            </a:pPr>
            <a:r>
              <a:rPr lang="en-US" sz="15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fertility rate</a:t>
            </a:r>
          </a:p>
          <a:p>
            <a:pPr marL="342900" marR="0" lvl="1" indent="-34290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6250"/>
              <a:buFont typeface="Arial"/>
              <a:buChar char="●"/>
            </a:pPr>
            <a:r>
              <a:rPr lang="en-US" sz="15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Largest colonies:  VA, Mass, Penn, NC, Maryland</a:t>
            </a:r>
          </a:p>
          <a:p>
            <a:pPr marL="342900" marR="0" lvl="1" indent="-34290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6250"/>
              <a:buFont typeface="Arial"/>
              <a:buChar char="●"/>
            </a:pPr>
            <a:r>
              <a:rPr lang="en-US" sz="15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Four major cities:  Philadelphia, NY, Boston, Charleston</a:t>
            </a:r>
          </a:p>
          <a:p>
            <a:pPr marL="342900" marR="0" lvl="1" indent="-34290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6250"/>
              <a:buFont typeface="Arial"/>
              <a:buChar char="●"/>
            </a:pPr>
            <a:r>
              <a:rPr lang="en-US" sz="15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90% lived in rural area in early 18</a:t>
            </a:r>
            <a:r>
              <a:rPr lang="en-US" sz="155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5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century; 80% by American Revolution</a:t>
            </a:r>
          </a:p>
          <a:p>
            <a:pPr marL="342900" marR="0" lvl="1" indent="-2349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1" indent="-2349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225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2" name="Shape 23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172200" y="2935825"/>
            <a:ext cx="2971800" cy="3922172"/>
          </a:xfrm>
          <a:prstGeom prst="rect">
            <a:avLst/>
          </a:prstGeom>
        </p:spPr>
      </p:pic>
      <p:pic>
        <p:nvPicPr>
          <p:cNvPr id="233" name="Shape 23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300867" y="3703650"/>
            <a:ext cx="2915856" cy="3429000"/>
          </a:xfrm>
          <a:prstGeom prst="rect">
            <a:avLst/>
          </a:prstGeom>
        </p:spPr>
      </p:pic>
      <p:pic>
        <p:nvPicPr>
          <p:cNvPr id="234" name="Shape 234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0" y="3876537"/>
            <a:ext cx="3337560" cy="2521712"/>
          </a:xfrm>
          <a:prstGeom prst="rect">
            <a:avLst/>
          </a:prstGeom>
        </p:spPr>
      </p:pic>
      <p:pic>
        <p:nvPicPr>
          <p:cNvPr id="235" name="Shape 235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5715000" y="265112"/>
            <a:ext cx="3581399" cy="3140878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r>
              <a:rPr lang="en-US" sz="4400" b="1" i="0" u="sng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4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Century Immigration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44958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65384"/>
              <a:buFont typeface="Arial"/>
              <a:buChar char="●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America as a melting pot:  The “Old Immigration”</a:t>
            </a: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65909"/>
              <a:buFont typeface="Arial"/>
              <a:buChar char="●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mixed population</a:t>
            </a:r>
          </a:p>
          <a:p>
            <a:pPr marL="1143000" marR="0" lvl="2" indent="-228600" algn="l" rtl="0">
              <a:spcBef>
                <a:spcPts val="400"/>
              </a:spcBef>
              <a:buClr>
                <a:schemeClr val="dk1"/>
              </a:buClr>
              <a:buSzPct val="63157"/>
              <a:buFont typeface="Arial"/>
              <a:buChar char="●"/>
            </a:pPr>
            <a:r>
              <a:rPr lang="en-US" sz="1850"/>
              <a:t>90% of slaves lived in the South</a:t>
            </a:r>
          </a:p>
          <a:p>
            <a:pPr marL="1143000" marR="0" lvl="2" indent="-228600" algn="l" rtl="0">
              <a:spcBef>
                <a:spcPts val="400"/>
              </a:spcBef>
              <a:buClr>
                <a:schemeClr val="dk1"/>
              </a:buClr>
              <a:buSzPct val="63157"/>
              <a:buFont typeface="Arial"/>
              <a:buChar char="●"/>
            </a:pPr>
            <a:r>
              <a:rPr lang="en-US" sz="18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 least ethnically mixed</a:t>
            </a:r>
          </a:p>
          <a:p>
            <a:pPr marL="1143000" marR="0" lvl="2" indent="-228600" algn="l" rtl="0">
              <a:spcBef>
                <a:spcPts val="400"/>
              </a:spcBef>
              <a:buClr>
                <a:schemeClr val="dk1"/>
              </a:buClr>
              <a:buSzPct val="63157"/>
              <a:buFont typeface="Arial"/>
              <a:buChar char="●"/>
            </a:pPr>
            <a:r>
              <a:rPr lang="en-US" sz="18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Middle colonies most </a:t>
            </a:r>
            <a:r>
              <a:rPr lang="en-US" sz="1850"/>
              <a:t>ethnically</a:t>
            </a:r>
            <a:r>
              <a:rPr lang="en-US" sz="18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mixed</a:t>
            </a:r>
          </a:p>
          <a:p>
            <a:pPr marL="1143000" marR="0" lvl="2" indent="-228600" algn="l" rtl="0">
              <a:spcBef>
                <a:spcPts val="400"/>
              </a:spcBef>
              <a:buClr>
                <a:schemeClr val="dk1"/>
              </a:buClr>
              <a:buSzPct val="63157"/>
              <a:buFont typeface="Arial"/>
              <a:buChar char="●"/>
            </a:pPr>
            <a:r>
              <a:rPr lang="en-US" sz="18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Outside NE about ½ of pop. Non-English in 1775</a:t>
            </a:r>
          </a:p>
          <a:p>
            <a:pPr marL="1143000" marR="0" lvl="2" indent="-228600" algn="l" rtl="0"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Shape 24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4958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65384"/>
              <a:buFont typeface="Arial"/>
              <a:buChar char="●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Population breakdown 1790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65909"/>
              <a:buFont typeface="Arial"/>
              <a:buChar char="●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 and Welsh 66%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65909"/>
              <a:buFont typeface="Arial"/>
              <a:buChar char="●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African 20% by 1775 mostly in South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65909"/>
              <a:buFont typeface="Arial"/>
              <a:buChar char="●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Scots Irish and Highlanders 5.6%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65909"/>
              <a:buFont typeface="Arial"/>
              <a:buChar char="●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German 4.5%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65909"/>
              <a:buFont typeface="Arial"/>
              <a:buChar char="●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Dutch 2%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65909"/>
              <a:buFont typeface="Arial"/>
              <a:buChar char="●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Irish 1.6%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65909"/>
              <a:buFont typeface="Arial"/>
              <a:buChar char="●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French .4%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65909"/>
              <a:buFont typeface="Arial"/>
              <a:buChar char="●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other withes .3% (Swedes, Jews, Swiss)</a:t>
            </a:r>
          </a:p>
          <a:p>
            <a:pPr marL="342900" marR="0" lvl="0" indent="-234950" algn="l" rtl="0">
              <a:spcBef>
                <a:spcPts val="560"/>
              </a:spcBef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r>
              <a:rPr lang="en-US" sz="4400" b="1" i="0" u="sng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4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Century Commerce and Trade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44958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Triangular trade (illegal trade designed to circumvent Navigation laws)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 speculation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Manufacturing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Transportation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Shipbuilding </a:t>
            </a:r>
          </a:p>
          <a:p>
            <a:pPr marL="742950" marR="0" lvl="1" indent="-193675" algn="l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Calibri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9" name="Shape 24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972256" y="3578882"/>
            <a:ext cx="5132479" cy="3103296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r>
              <a:rPr lang="en-US" sz="4400" b="1" i="0" u="sng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4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Century Social Structure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57912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 of Colonial Society--Stratification emerged by mid 18</a:t>
            </a:r>
            <a:r>
              <a:rPr lang="en-US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century; not as much prior to 1750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average, Americans had the highest standard of living in the world</a:t>
            </a:r>
          </a:p>
          <a:p>
            <a:pPr marL="742950" marR="0" lvl="1" indent="-193675" algn="l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Calibri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93675" algn="l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Calibri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6" name="Shape 256"/>
          <p:cNvGrpSpPr/>
          <p:nvPr/>
        </p:nvGrpSpPr>
        <p:grpSpPr>
          <a:xfrm>
            <a:off x="4138651" y="1598177"/>
            <a:ext cx="5005174" cy="5221149"/>
            <a:chOff x="0" y="0"/>
            <a:chExt cx="4495800" cy="4525961"/>
          </a:xfrm>
        </p:grpSpPr>
        <p:sp>
          <p:nvSpPr>
            <p:cNvPr id="257" name="Shape 257"/>
            <p:cNvSpPr/>
            <p:nvPr/>
          </p:nvSpPr>
          <p:spPr>
            <a:xfrm>
              <a:off x="1798318" y="0"/>
              <a:ext cx="899099" cy="905099"/>
            </a:xfrm>
            <a:prstGeom prst="trapezoid">
              <a:avLst>
                <a:gd name="adj" fmla="val 50000"/>
              </a:avLst>
            </a:prstGeom>
            <a:solidFill>
              <a:schemeClr val="accent1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21575" tIns="21575" rIns="21575" bIns="215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58" name="Shape 258"/>
            <p:cNvSpPr/>
            <p:nvPr/>
          </p:nvSpPr>
          <p:spPr>
            <a:xfrm>
              <a:off x="1348740" y="905191"/>
              <a:ext cx="1798319" cy="905191"/>
            </a:xfrm>
            <a:prstGeom prst="trapezoid">
              <a:avLst>
                <a:gd name="adj" fmla="val 49667"/>
              </a:avLst>
            </a:prstGeom>
            <a:solidFill>
              <a:schemeClr val="accent1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21575" tIns="21575" rIns="21575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en-US" sz="1700" b="0" i="0" u="none" strike="noStrike" cap="none" baseline="0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Yeoman Farmers</a:t>
              </a:r>
            </a:p>
          </p:txBody>
        </p:sp>
        <p:sp>
          <p:nvSpPr>
            <p:cNvPr id="259" name="Shape 259"/>
            <p:cNvSpPr/>
            <p:nvPr/>
          </p:nvSpPr>
          <p:spPr>
            <a:xfrm>
              <a:off x="899158" y="1810384"/>
              <a:ext cx="2697480" cy="905191"/>
            </a:xfrm>
            <a:prstGeom prst="trapezoid">
              <a:avLst>
                <a:gd name="adj" fmla="val 49667"/>
              </a:avLst>
            </a:prstGeom>
            <a:solidFill>
              <a:schemeClr val="accent1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21575" tIns="21575" rIns="21575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en-US" sz="1700" b="0" i="0" u="none" strike="noStrike" cap="none" baseline="0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Lesser Tradesman, Manual Workers, Hired Hands</a:t>
              </a:r>
            </a:p>
          </p:txBody>
        </p:sp>
        <p:sp>
          <p:nvSpPr>
            <p:cNvPr id="260" name="Shape 260"/>
            <p:cNvSpPr/>
            <p:nvPr/>
          </p:nvSpPr>
          <p:spPr>
            <a:xfrm>
              <a:off x="449579" y="2715576"/>
              <a:ext cx="3596639" cy="905191"/>
            </a:xfrm>
            <a:prstGeom prst="trapezoid">
              <a:avLst>
                <a:gd name="adj" fmla="val 49667"/>
              </a:avLst>
            </a:prstGeom>
            <a:solidFill>
              <a:schemeClr val="accent1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21575" tIns="21575" rIns="21575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en-US" sz="1700" b="0" i="0" u="none" strike="noStrike" cap="none" baseline="0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Indentured Servants &amp; Criminals</a:t>
              </a:r>
            </a:p>
          </p:txBody>
        </p:sp>
        <p:sp>
          <p:nvSpPr>
            <p:cNvPr id="261" name="Shape 261"/>
            <p:cNvSpPr/>
            <p:nvPr/>
          </p:nvSpPr>
          <p:spPr>
            <a:xfrm>
              <a:off x="0" y="3620769"/>
              <a:ext cx="4495800" cy="905191"/>
            </a:xfrm>
            <a:prstGeom prst="trapezoid">
              <a:avLst>
                <a:gd name="adj" fmla="val 49667"/>
              </a:avLst>
            </a:prstGeom>
            <a:solidFill>
              <a:schemeClr val="accent1"/>
            </a:solidFill>
            <a:ln w="254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21575" tIns="21575" rIns="21575" bIns="21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595"/>
                </a:spcAft>
                <a:buSzPct val="25000"/>
                <a:buNone/>
              </a:pPr>
              <a:r>
                <a:rPr lang="en-US" sz="1700" b="0" i="0" u="none" strike="noStrike" cap="none" baseline="0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Slaves</a:t>
              </a:r>
            </a:p>
          </p:txBody>
        </p:sp>
      </p:grpSp>
      <p:sp>
        <p:nvSpPr>
          <p:cNvPr id="262" name="Shape 262"/>
          <p:cNvSpPr txBox="1"/>
          <p:nvPr/>
        </p:nvSpPr>
        <p:spPr>
          <a:xfrm>
            <a:off x="5889150" y="1952800"/>
            <a:ext cx="1677599" cy="4403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Upper Class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Great Awakening 1730’s-40’s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76000"/>
              <a:buFont typeface="Arial"/>
              <a:buChar char="●"/>
            </a:pPr>
            <a:r>
              <a:rPr lang="en-US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25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mass social movement in American History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7272"/>
              <a:buFont typeface="Arial"/>
              <a:buChar char="●"/>
            </a:pPr>
            <a:r>
              <a:rPr lang="en-US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Spread principally throughout the middle and southern colonies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76000"/>
              <a:buFont typeface="Arial"/>
              <a:buChar char="●"/>
            </a:pPr>
            <a:r>
              <a:rPr lang="en-US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 issue was religious style:  personal faith, church practice and public decorum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7272"/>
              <a:buFont typeface="Arial"/>
              <a:buChar char="●"/>
            </a:pPr>
            <a:r>
              <a:rPr lang="en-US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found sermons boring and too elaborate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7272"/>
              <a:buFont typeface="Arial"/>
              <a:buChar char="●"/>
            </a:pPr>
            <a:r>
              <a:rPr lang="en-US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Jonathan Edwards and George Whitefield got people excited and challenged to the old clergy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76000"/>
              <a:buFont typeface="Arial"/>
              <a:buChar char="●"/>
            </a:pPr>
            <a:r>
              <a:rPr lang="en-US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Increased number of Christian denominations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76000"/>
              <a:buFont typeface="Arial"/>
              <a:buChar char="●"/>
            </a:pPr>
            <a:r>
              <a:rPr lang="en-US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Sparked the founding of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7272"/>
              <a:buFont typeface="Arial"/>
              <a:buChar char="●"/>
            </a:pPr>
            <a:r>
              <a:rPr lang="en-US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Princeton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7272"/>
              <a:buFont typeface="Arial"/>
              <a:buChar char="●"/>
            </a:pPr>
            <a:r>
              <a:rPr lang="en-US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Brown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7272"/>
              <a:buFont typeface="Arial"/>
              <a:buChar char="●"/>
            </a:pPr>
            <a:r>
              <a:rPr lang="en-US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Rutgers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7272"/>
              <a:buFont typeface="Arial"/>
              <a:buChar char="●"/>
            </a:pPr>
            <a:r>
              <a:rPr lang="en-US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Dartmouth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18th Century Religion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Americans were not big church goers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 the Puritans struggled to maintain church membership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 religious groups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Anglican Church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Congregational Church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Presbyterian Church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Quakers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r>
              <a:rPr lang="en-US" sz="44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Century Education</a:t>
            </a:r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70370"/>
              <a:buFont typeface="Aria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England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0833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Major point of focus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69047"/>
              <a:buFont typeface="Arial"/>
              <a:buChar char="●"/>
            </a:pPr>
            <a:r>
              <a:rPr lang="en-US" sz="20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 be a better Christian people had to read the Bible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70370"/>
              <a:buFont typeface="Aria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Middle Colonies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0833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Benjamin Franklin helped found the University of Pennsylvania (1</a:t>
            </a:r>
            <a:r>
              <a:rPr lang="en-US" sz="24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non-religious college)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70370"/>
              <a:buFont typeface="Aria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South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0833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systems were impractical due to the lack of towns and cities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0833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Private tutors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70370"/>
              <a:buFont typeface="Arial"/>
              <a:buChar char="●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Higher Education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0833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Originally set up to train better priests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Culture and the Press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Americans too busy working to survive to spend time on art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Notables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Phillis Wheatly (African-American poet)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 Franklin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respected scientist/academic from colonies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Poor Richard’s Almanac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Artists had to travel to Europe for proper training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Weekly newspapers played a big role in colonial life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Colonial Politics</a:t>
            </a:r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 of Colonies</a:t>
            </a: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Royal Colonies</a:t>
            </a: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Proprietary Colonies</a:t>
            </a: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Charter Colonies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Bicameral legislature most common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60714"/>
              <a:buFont typeface="Arial"/>
              <a:buChar char="●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Nature of American politics</a:t>
            </a:r>
          </a:p>
          <a:p>
            <a:pPr marL="742950" marR="0" lvl="1" indent="-285750" algn="l" rtl="0">
              <a:spcBef>
                <a:spcPts val="48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50% white male suffrage</a:t>
            </a:r>
          </a:p>
          <a:p>
            <a:pPr marL="1143000" marR="0" lvl="2" indent="-228600" algn="l" rtl="0">
              <a:spcBef>
                <a:spcPts val="400"/>
              </a:spcBef>
              <a:buClr>
                <a:schemeClr val="dk1"/>
              </a:buClr>
              <a:buSzPct val="60000"/>
              <a:buFont typeface="Arial"/>
              <a:buChar char="●"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Religious and land requirements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Chesapeake Improves…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Native-born whites eventually developed immunities to diseases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59375"/>
              <a:buFont typeface="Arial"/>
              <a:buChar char="●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women come…. and by the late 1600’s white population is growing due to birthrate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0" y="0"/>
            <a:ext cx="63320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Tobacco Economy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0479" y="990600"/>
            <a:ext cx="4591200" cy="3505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82608"/>
              <a:buFont typeface="Arial"/>
              <a:buChar char="●"/>
            </a:pPr>
            <a:r>
              <a:rPr lang="en-US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Chesapeake is great for tobacco growing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However, tobacco is horrible for the soil and quickly depleted the soil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85294"/>
              <a:buFont typeface="Arial"/>
              <a:buChar char="●"/>
            </a:pPr>
            <a:r>
              <a:rPr lang="en-US" sz="1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forced settlers to move west and further encroach on Native Americans</a:t>
            </a:r>
          </a:p>
          <a:p>
            <a:pPr marR="0" lvl="1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700"/>
              <a:t>Very labor intensive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82608"/>
              <a:buFont typeface="Arial"/>
              <a:buChar char="●"/>
            </a:pPr>
            <a:r>
              <a:rPr lang="en-US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Overproduction lead to a price crash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Farmers responded by growing more tobacco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621639" y="990600"/>
            <a:ext cx="4522359" cy="5476875"/>
          </a:xfrm>
          <a:prstGeom prst="rect">
            <a:avLst/>
          </a:prstGeom>
        </p:spPr>
      </p:pic>
      <p:pic>
        <p:nvPicPr>
          <p:cNvPr id="103" name="Shape 10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2376250" y="4627850"/>
            <a:ext cx="2260625" cy="22606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Indentured Servants and the Tobacco Economy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2514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82608"/>
              <a:buFont typeface="Arial"/>
              <a:buChar char="●"/>
            </a:pPr>
            <a:r>
              <a:rPr lang="en-US" sz="225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Indentured Servants</a:t>
            </a:r>
            <a:r>
              <a:rPr lang="en-US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English farmers who gave years of labor in exchange for passage to the Americas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/>
              <a:t>Solution to low birthrate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time served they were supposed to get a chance to own their own land</a:t>
            </a:r>
          </a:p>
          <a:p>
            <a:pPr marR="0" lvl="2" algn="l" rtl="0">
              <a:spcBef>
                <a:spcPts val="560"/>
              </a:spcBef>
              <a:buClr>
                <a:schemeClr val="dk1"/>
              </a:buClr>
              <a:buSzPct val="97500"/>
              <a:buFont typeface="Arial"/>
              <a:buChar char="●"/>
            </a:pPr>
            <a:r>
              <a:rPr lang="en-US" sz="1950"/>
              <a:t>Most stayed on the land (not a lot of success stories)</a:t>
            </a:r>
          </a:p>
          <a:p>
            <a:pPr marR="0" lvl="2" algn="l" rtl="0">
              <a:spcBef>
                <a:spcPts val="560"/>
              </a:spcBef>
              <a:buClr>
                <a:schemeClr val="dk1"/>
              </a:buClr>
              <a:buSzPct val="97500"/>
              <a:buFont typeface="Arial"/>
              <a:buChar char="●"/>
            </a:pPr>
            <a:r>
              <a:rPr lang="en-US" sz="1950"/>
              <a:t>Land they did get was usually out on the frontier (Indian attacks were common)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82608"/>
              <a:buFont typeface="Arial"/>
              <a:buChar char="●"/>
            </a:pPr>
            <a:r>
              <a:rPr lang="en-US" sz="225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Headright System </a:t>
            </a:r>
            <a:r>
              <a:rPr lang="en-US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encouraged indentured servitude (100,000 had come by 1700 or 75% of all immigrants)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Whoever paid for the passage of a laborer got 50 acres of land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85294"/>
              <a:buFont typeface="Arial"/>
              <a:buChar char="●"/>
            </a:pPr>
            <a:r>
              <a:rPr lang="en-US" sz="1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Rich people amassed huge amounts of land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591900" y="4912425"/>
            <a:ext cx="3552099" cy="38305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30479"/>
            <a:ext cx="73152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Bacon’s Rebellion, 1676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0" y="1066800"/>
            <a:ext cx="6797699" cy="5791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76000"/>
              <a:buFont typeface="Arial"/>
              <a:buChar char="●"/>
            </a:pPr>
            <a:r>
              <a:rPr lang="en-US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late 1600’s there were large numbers of young &amp; poor men that didn’t have land or women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76000"/>
              <a:buFont typeface="Arial"/>
              <a:buChar char="●"/>
            </a:pPr>
            <a:r>
              <a:rPr lang="en-US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Bacon’s Rebellion was basically a small civil war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7272"/>
              <a:buFont typeface="Arial"/>
              <a:buChar char="●"/>
            </a:pPr>
            <a:r>
              <a:rPr lang="en-US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1,000 disgruntled men rebelled led by Nathaniel Bacon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76315"/>
              <a:buFont typeface="Arial"/>
              <a:buChar char="●"/>
            </a:pPr>
            <a:r>
              <a:rPr lang="en-US" sz="18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resented….	</a:t>
            </a:r>
          </a:p>
          <a:p>
            <a:pPr marL="1600200" marR="0" lvl="3" indent="-228600" algn="l" rtl="0">
              <a:spcBef>
                <a:spcPts val="40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-US" sz="15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Lack of good land (and women)</a:t>
            </a:r>
          </a:p>
          <a:p>
            <a:pPr marL="1600200" marR="0" lvl="3" indent="-228600" algn="l" rtl="0">
              <a:spcBef>
                <a:spcPts val="40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-US" sz="15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support from the gov’t in terms of protecting them from Indians</a:t>
            </a:r>
          </a:p>
          <a:p>
            <a:pPr marL="2057400" marR="0" lvl="4" indent="-228600" algn="l" rtl="0">
              <a:spcBef>
                <a:spcPts val="400"/>
              </a:spcBef>
              <a:buClr>
                <a:schemeClr val="dk1"/>
              </a:buClr>
              <a:buSzPct val="75000"/>
              <a:buFont typeface="Arial"/>
              <a:buChar char="●"/>
            </a:pPr>
            <a:r>
              <a:rPr lang="en-US" sz="15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Gov. Berkeley refused to retaliate for Indian attacks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77272"/>
              <a:buFont typeface="Arial"/>
              <a:buChar char="●"/>
            </a:pPr>
            <a:r>
              <a:rPr lang="en-US" sz="21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Actions of the Rebels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76315"/>
              <a:buFont typeface="Arial"/>
              <a:buChar char="●"/>
            </a:pPr>
            <a:r>
              <a:rPr lang="en-US" sz="18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Attacked Indians (friendly or not)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76315"/>
              <a:buFont typeface="Arial"/>
              <a:buChar char="●"/>
            </a:pPr>
            <a:r>
              <a:rPr lang="en-US" sz="18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Drove the Governor out of Jamestown and burned the city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76315"/>
              <a:buFont typeface="Arial"/>
              <a:buChar char="●"/>
            </a:pPr>
            <a:r>
              <a:rPr lang="en-US" sz="18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Plundering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76315"/>
              <a:buFont typeface="Arial"/>
              <a:buChar char="●"/>
            </a:pPr>
            <a:r>
              <a:rPr lang="en-US" sz="18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Bacon died suddenly of disease and the rebellion is quickly crushed</a:t>
            </a:r>
          </a:p>
          <a:p>
            <a:pPr marL="2057400" marR="0" lvl="4" indent="-152400" algn="l" rtl="0"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Shape 11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775322" y="1600200"/>
            <a:ext cx="2330957" cy="35051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15239"/>
            <a:ext cx="8229600" cy="792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Colonial Slavery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0" y="838200"/>
            <a:ext cx="9144000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82608"/>
              <a:buFont typeface="Arial"/>
              <a:buChar char="●"/>
            </a:pPr>
            <a:r>
              <a:rPr lang="en-US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Colonial Slavery Basics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95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slaves introduced in 1619 in Jamestown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1670 slaves numbered 2,000 (out of 35,000)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82608"/>
              <a:buFont typeface="Arial"/>
              <a:buChar char="●"/>
            </a:pPr>
            <a:r>
              <a:rPr lang="en-US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Slavery picks up in the 1680’s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 wages increased which led to a decrease in immigration and a shortage in labor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Bacon’s Rebellion scared many wealthy landowners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85294"/>
              <a:buFont typeface="Arial"/>
              <a:buChar char="●"/>
            </a:pPr>
            <a:r>
              <a:rPr lang="en-US" sz="1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Slaves were easier to control</a:t>
            </a:r>
          </a:p>
          <a:p>
            <a:pPr marL="1600200" marR="0" lvl="3" indent="-228600" algn="l" rtl="0">
              <a:spcBef>
                <a:spcPts val="400"/>
              </a:spcBef>
              <a:buClr>
                <a:schemeClr val="dk1"/>
              </a:buClr>
              <a:buSzPct val="85714"/>
              <a:buFont typeface="Arial"/>
              <a:buChar char="●"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Fewer revolts </a:t>
            </a:r>
          </a:p>
          <a:p>
            <a:pPr marL="2057400" marR="0" lvl="4" indent="-228600" algn="l" rtl="0">
              <a:spcBef>
                <a:spcPts val="400"/>
              </a:spcBef>
              <a:buClr>
                <a:schemeClr val="dk1"/>
              </a:buClr>
              <a:buSzPct val="85714"/>
              <a:buFont typeface="Arial"/>
              <a:buChar char="●"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York (1712)</a:t>
            </a:r>
          </a:p>
          <a:p>
            <a:pPr marL="2057400" marR="0" lvl="4" indent="-228600" algn="l" rtl="0">
              <a:spcBef>
                <a:spcPts val="400"/>
              </a:spcBef>
              <a:buClr>
                <a:schemeClr val="dk1"/>
              </a:buClr>
              <a:buSzPct val="85714"/>
              <a:buFont typeface="Arial"/>
              <a:buChar char="●"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Stono Rebellion (1739)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American merchants (especially in Rhode Island) participate in the slave trade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the mid 1700’s slaves came to outnumber whites in Southern colonies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82608"/>
              <a:buFont typeface="Arial"/>
              <a:buChar char="●"/>
            </a:pPr>
            <a:r>
              <a:rPr lang="en-US" sz="22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black culture, distinctive from American and African culture developed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85000"/>
              <a:buFont typeface="Arial"/>
              <a:buChar char="●"/>
            </a:pPr>
            <a:r>
              <a:rPr lang="en-US" sz="1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Gullah, a blend of English and several African languages, was a unique language developed on the islands of South Carolina</a:t>
            </a:r>
          </a:p>
          <a:p>
            <a:pPr marL="342900" marR="0" lvl="0" indent="-222250" algn="l" rtl="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868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Atlantic Slave Trade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30" name="Shape 13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-15239" y="628649"/>
            <a:ext cx="9753600" cy="622935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Shape 13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904949" cy="68579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1787</Words>
  <Application>Microsoft Macintosh PowerPoint</Application>
  <PresentationFormat>On-screen Show (4:3)</PresentationFormat>
  <Paragraphs>267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Tahoma</vt:lpstr>
      <vt:lpstr>Custom Theme</vt:lpstr>
      <vt:lpstr>Colonial Society in the 18th Century</vt:lpstr>
      <vt:lpstr>The Unhealthy Chesapeake</vt:lpstr>
      <vt:lpstr>The Chesapeake Improves…</vt:lpstr>
      <vt:lpstr>The Tobacco Economy</vt:lpstr>
      <vt:lpstr>Indentured Servants and the Tobacco Economy</vt:lpstr>
      <vt:lpstr>Bacon’s Rebellion, 1676</vt:lpstr>
      <vt:lpstr>Colonial Slavery</vt:lpstr>
      <vt:lpstr>Atlantic Slave Trade</vt:lpstr>
      <vt:lpstr>PowerPoint Presentation</vt:lpstr>
      <vt:lpstr>Slavery and Racism</vt:lpstr>
      <vt:lpstr>Deep South Slavery v. Chesapeake Slavery</vt:lpstr>
      <vt:lpstr>Southern Society</vt:lpstr>
      <vt:lpstr>New England Basics</vt:lpstr>
      <vt:lpstr>More on the New England Family</vt:lpstr>
      <vt:lpstr>New England Women</vt:lpstr>
      <vt:lpstr>Life in the New England Towns</vt:lpstr>
      <vt:lpstr>The Half-Way Covenant</vt:lpstr>
      <vt:lpstr>Salem Witch Trials</vt:lpstr>
      <vt:lpstr>New England Way of Life</vt:lpstr>
      <vt:lpstr>The Importance of New England</vt:lpstr>
      <vt:lpstr>Characteristics of 18th Century British Colonial America (BCA)</vt:lpstr>
      <vt:lpstr>18th Century Immigration</vt:lpstr>
      <vt:lpstr>18th Century Commerce and Trade</vt:lpstr>
      <vt:lpstr>18th Century Social Structure</vt:lpstr>
      <vt:lpstr>The Great Awakening 1730’s-40’s</vt:lpstr>
      <vt:lpstr>18th Century Religion</vt:lpstr>
      <vt:lpstr>18th Century Education</vt:lpstr>
      <vt:lpstr>Culture and the Press</vt:lpstr>
      <vt:lpstr>Colonial Politics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Colonial Society in the 18th Century</dc:title>
  <dc:creator>Sampson, Rebecca L.</dc:creator>
  <cp:lastModifiedBy>Jennifer Parnell</cp:lastModifiedBy>
  <cp:revision>1</cp:revision>
  <dcterms:modified xsi:type="dcterms:W3CDTF">2018-09-15T21:12:04Z</dcterms:modified>
</cp:coreProperties>
</file>